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332" r:id="rId4"/>
    <p:sldId id="257" r:id="rId5"/>
    <p:sldId id="258" r:id="rId6"/>
    <p:sldId id="333" r:id="rId7"/>
    <p:sldId id="335" r:id="rId8"/>
    <p:sldId id="338" r:id="rId9"/>
    <p:sldId id="339" r:id="rId10"/>
    <p:sldId id="340" r:id="rId11"/>
    <p:sldId id="284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285" r:id="rId21"/>
    <p:sldId id="286" r:id="rId22"/>
    <p:sldId id="370" r:id="rId23"/>
    <p:sldId id="371" r:id="rId24"/>
    <p:sldId id="372" r:id="rId25"/>
    <p:sldId id="373" r:id="rId26"/>
    <p:sldId id="287" r:id="rId27"/>
    <p:sldId id="374" r:id="rId28"/>
    <p:sldId id="288" r:id="rId29"/>
    <p:sldId id="375" r:id="rId30"/>
    <p:sldId id="376" r:id="rId31"/>
    <p:sldId id="377" r:id="rId32"/>
    <p:sldId id="378" r:id="rId33"/>
    <p:sldId id="379" r:id="rId34"/>
    <p:sldId id="341" r:id="rId35"/>
    <p:sldId id="342" r:id="rId36"/>
    <p:sldId id="380" r:id="rId37"/>
    <p:sldId id="381" r:id="rId38"/>
    <p:sldId id="357" r:id="rId39"/>
    <p:sldId id="359" r:id="rId40"/>
    <p:sldId id="358" r:id="rId41"/>
    <p:sldId id="331" r:id="rId42"/>
    <p:sldId id="310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55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7155-82A9-D255-2A5A-7949FFE65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17402-5560-F21C-C44F-2F3A7271D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982EE-1B89-162E-994E-FEF062D2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6EA97-56F3-B007-F4FB-235288B0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B8A4A-6614-4013-9A1F-1EFEF719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1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A39B-14EF-BE96-1426-8EDE6CA2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E0DC4-3E1E-EBC7-32BA-8ADF5F587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563-CCBC-F169-0878-3D4FA976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1EA3-9BA2-80D7-0574-71EDFCE4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9E91C-CE34-3DF1-1E2E-D642EC01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23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1CA92-B959-5F89-AB5F-8DB6D124C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42B25-EDD7-3E91-7ADD-6D4150CC2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70E56-66EE-9EE1-BFEE-06DC37EA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0184-2180-3C27-859C-ADF1C772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B17CA-CAD0-4A8D-82EE-EB180ADC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0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0BA5-6C8C-B8E5-FD75-D21027FB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99FB9-5281-C8FE-E09F-2AC634361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78B5-62D3-8495-24A3-75CAE4F5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B2BF7-FD11-F7F7-7BF5-69FFE28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930A-FCAF-BBFF-05CD-6819B355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08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C572-507B-EDCD-64A9-BCFA3804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BCA37-DB63-8E02-A0F4-9AB2430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C4778-9189-E65B-D1AF-5B1D6E2A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3DCD7-9875-1CD5-E0FF-9F29EC2F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6D83-8F04-2DBB-3868-3380B217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17AC-A3E1-B9D5-26BA-ADA3E2F0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4933-D7A1-0EEA-EDC8-6C39A8D24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F4921-A7AC-A20B-F011-D08B1DE6D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F0AC-97CE-07B8-4700-BBBCF064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D6057-AFBC-CC2F-C695-0B246B81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6E65-461E-03AD-A353-0CCFF523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27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4EE4-4087-FCB0-B875-93C5FAFA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C564-1CE9-15FC-75C0-180CA0D75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0C6D0-F577-A086-8424-9E130F84C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5ED23-BC5A-785A-AF73-839A325CE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7CDA9-991A-A81B-6576-52DFE3C3E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4A3E3-7E0F-9AC1-8879-E45577F3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54006F-A5C7-338F-AEAC-0E974BDF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B2FDE-37AA-5BC3-0931-FA9ADC74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11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977E-212F-48DD-6B98-56144580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2745-4E0A-D7A8-DC74-57139ADD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3562B-5B7D-8A47-AF50-039A35CE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52CAE-659C-E332-6B7F-6FF00C3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00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7EC87-080B-7C02-3A64-EC4B8FEC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D86D7-DC3D-8F9B-169B-FCA1AC1D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0D9AE-77D1-73AA-EAEE-22E9B7B9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15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3848-FB02-07EA-9B50-EE2E42D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53AC-9E7E-778B-A933-008E6FE2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E4447-813F-23EA-F53C-34C74745F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EF285-2131-0324-5DA9-2B376829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8CD88-7471-E08B-6620-D55F50AA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003C-C132-44D2-1104-13B3F384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3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122-937B-A323-7D51-24F4DB12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115EA-5099-7390-E6F8-971E41D7B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2B6BD-0FC3-4EB4-4553-8DDE9EE2D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2A897-66DD-15E1-E2B7-8812CD3E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845A-C13F-EF6C-C7A7-2F43B361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981A4-DE06-A432-89D5-D6EF4AA9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AD2B6-9B89-5A38-09A4-B077B003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7209-83B5-384B-9909-9B20EF1AD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C9920-B113-18C3-0618-35871AB6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33D16-69BD-C4AF-50F2-4B8BF41CE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FC83-5864-A31B-E052-7AB3F9C99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85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4469-8930-BE17-71AC-B6E924113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64534"/>
          </a:xfrm>
        </p:spPr>
        <p:txBody>
          <a:bodyPr>
            <a:normAutofit/>
          </a:bodyPr>
          <a:lstStyle/>
          <a:p>
            <a:r>
              <a:rPr lang="fr-FR" sz="6600" dirty="0" err="1"/>
              <a:t>Angular</a:t>
            </a:r>
            <a:r>
              <a:rPr lang="fr-FR" sz="6600" dirty="0"/>
              <a:t> </a:t>
            </a:r>
            <a:r>
              <a:rPr lang="fr-FR" sz="6600" dirty="0" err="1"/>
              <a:t>WebApp</a:t>
            </a:r>
            <a:r>
              <a:rPr lang="fr-FR" sz="6600" dirty="0"/>
              <a:t> Security </a:t>
            </a:r>
            <a:r>
              <a:rPr lang="fr-FR" sz="6600" dirty="0" err="1"/>
              <a:t>with</a:t>
            </a:r>
            <a:r>
              <a:rPr lang="fr-FR" sz="6600" dirty="0"/>
              <a:t> OAuth2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8E0F-30E1-CF28-8A52-E214BF82F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41" y="5072450"/>
            <a:ext cx="11738918" cy="1551670"/>
          </a:xfrm>
        </p:spPr>
        <p:txBody>
          <a:bodyPr>
            <a:normAutofit lnSpcReduction="10000"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br>
              <a:rPr lang="fr-FR" dirty="0"/>
            </a:br>
            <a:r>
              <a:rPr lang="fr-FR" dirty="0" err="1"/>
              <a:t>this</a:t>
            </a:r>
            <a:r>
              <a:rPr lang="fr-FR" dirty="0"/>
              <a:t> document:  https://github.com/Arnaud-Nauwynck/Presentations/Web/</a:t>
            </a:r>
          </a:p>
          <a:p>
            <a:r>
              <a:rPr lang="fr-FR" dirty="0"/>
              <a:t>Security-OAuth2-Angular-ReverseEngineering-Jhipster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9B85C-B464-21ED-B193-0003683DB259}"/>
              </a:ext>
            </a:extLst>
          </p:cNvPr>
          <p:cNvSpPr txBox="1"/>
          <p:nvPr/>
        </p:nvSpPr>
        <p:spPr>
          <a:xfrm>
            <a:off x="2168610" y="3726437"/>
            <a:ext cx="80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( Reverse engineering  </a:t>
            </a:r>
            <a:r>
              <a:rPr lang="fr-FR" sz="2800" dirty="0" err="1"/>
              <a:t>Jhipster</a:t>
            </a:r>
            <a:r>
              <a:rPr lang="fr-FR" sz="2800" dirty="0"/>
              <a:t> </a:t>
            </a:r>
            <a:r>
              <a:rPr lang="fr-FR" sz="2800" dirty="0" err="1"/>
              <a:t>Generated</a:t>
            </a:r>
            <a:r>
              <a:rPr lang="fr-FR" sz="2800" dirty="0"/>
              <a:t> Code )</a:t>
            </a:r>
          </a:p>
        </p:txBody>
      </p:sp>
    </p:spTree>
    <p:extLst>
      <p:ext uri="{BB962C8B-B14F-4D97-AF65-F5344CB8AC3E}">
        <p14:creationId xmlns:p14="http://schemas.microsoft.com/office/powerpoint/2010/main" val="80447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A7D-EEF3-531F-CFAB-36F34B4B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78756"/>
          </a:xfrm>
        </p:spPr>
        <p:txBody>
          <a:bodyPr/>
          <a:lstStyle/>
          <a:p>
            <a:pPr algn="ctr"/>
            <a:r>
              <a:rPr lang="fr-FR" dirty="0" err="1"/>
              <a:t>Different</a:t>
            </a:r>
            <a:r>
              <a:rPr lang="fr-FR" dirty="0"/>
              <a:t> Files  (</a:t>
            </a:r>
            <a:r>
              <a:rPr lang="fr-FR" dirty="0" err="1"/>
              <a:t>maybe</a:t>
            </a:r>
            <a:r>
              <a:rPr lang="fr-FR" dirty="0"/>
              <a:t> not for </a:t>
            </a:r>
            <a:r>
              <a:rPr lang="fr-FR" dirty="0" err="1"/>
              <a:t>auth</a:t>
            </a:r>
            <a:r>
              <a:rPr lang="fr-FR" dirty="0"/>
              <a:t> mode)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B82C2-D92D-19FD-AF32-E48EC393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547" y="666711"/>
            <a:ext cx="8714250" cy="61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3849-1D72-7B3F-C606-ED9A6587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508422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Backend: </a:t>
            </a:r>
            <a:br>
              <a:rPr lang="fr-FR" dirty="0"/>
            </a:br>
            <a:r>
              <a:rPr lang="en-US" dirty="0" err="1"/>
              <a:t>mvn</a:t>
            </a:r>
            <a:r>
              <a:rPr lang="en-US" dirty="0"/>
              <a:t> -</a:t>
            </a:r>
            <a:r>
              <a:rPr lang="en-US" dirty="0" err="1"/>
              <a:t>Pdev,tls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instead</a:t>
            </a:r>
            <a:r>
              <a:rPr lang="fr-FR" dirty="0"/>
              <a:t> of  </a:t>
            </a:r>
            <a:r>
              <a:rPr lang="fr-FR" dirty="0" err="1"/>
              <a:t>mvn</a:t>
            </a:r>
            <a:r>
              <a:rPr lang="fr-FR" dirty="0"/>
              <a:t> -</a:t>
            </a:r>
            <a:r>
              <a:rPr lang="fr-FR" dirty="0" err="1"/>
              <a:t>Pdev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r>
              <a:rPr lang="fr-FR" dirty="0"/>
              <a:t> )</a:t>
            </a:r>
            <a:br>
              <a:rPr lang="fr-FR" dirty="0"/>
            </a:br>
            <a:r>
              <a:rPr lang="fr-FR" dirty="0"/>
              <a:t>for https://  </a:t>
            </a:r>
            <a:r>
              <a:rPr lang="fr-FR" dirty="0" err="1"/>
              <a:t>instead</a:t>
            </a:r>
            <a:r>
              <a:rPr lang="fr-FR" dirty="0"/>
              <a:t> of http://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443CD4-3D74-2A82-7352-187B4BF7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3" y="3291943"/>
            <a:ext cx="11724386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D190-8B7D-D4BC-DFB9-C87FBD09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Need to  Launch the OAuth2 Server</a:t>
            </a:r>
            <a:br>
              <a:rPr lang="fr-FR" dirty="0"/>
            </a:br>
            <a:r>
              <a:rPr lang="fr-FR" dirty="0"/>
              <a:t>https://jhipster.tech/security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5ECD5-B545-F725-56B0-94A674FA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0" y="1615189"/>
            <a:ext cx="9811600" cy="45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6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23E8-93F4-9065-4FC0-9F063741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6" y="0"/>
            <a:ext cx="10515600" cy="970005"/>
          </a:xfrm>
        </p:spPr>
        <p:txBody>
          <a:bodyPr/>
          <a:lstStyle/>
          <a:p>
            <a:pPr algn="ctr"/>
            <a:r>
              <a:rPr lang="fr-FR" dirty="0" err="1"/>
              <a:t>Starting</a:t>
            </a:r>
            <a:r>
              <a:rPr lang="fr-FR" dirty="0"/>
              <a:t> Docker (</a:t>
            </a:r>
            <a:r>
              <a:rPr lang="fr-FR" dirty="0" err="1"/>
              <a:t>Podman</a:t>
            </a:r>
            <a:r>
              <a:rPr lang="fr-FR" dirty="0"/>
              <a:t> + </a:t>
            </a:r>
            <a:r>
              <a:rPr lang="fr-FR" dirty="0" err="1"/>
              <a:t>Kubernetes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ED148-EFDC-CB91-13DB-FB06783A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44147"/>
            <a:ext cx="8337494" cy="56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3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6F5F-243B-7E44-984B-F9100F43F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58"/>
            <a:ext cx="10515600" cy="1325563"/>
          </a:xfrm>
        </p:spPr>
        <p:txBody>
          <a:bodyPr/>
          <a:lstStyle/>
          <a:p>
            <a:r>
              <a:rPr lang="fr-FR" dirty="0" err="1"/>
              <a:t>launched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Kubernetes</a:t>
            </a:r>
            <a:r>
              <a:rPr lang="fr-FR" dirty="0"/>
              <a:t> + Port-</a:t>
            </a:r>
            <a:r>
              <a:rPr lang="fr-FR" dirty="0" err="1"/>
              <a:t>Forward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02673-AFAD-7850-8815-00A3651D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3" y="1404521"/>
            <a:ext cx="10004854" cy="52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9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6CD6-B277-31D0-58E0-4C94A446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362"/>
          </a:xfrm>
        </p:spPr>
        <p:txBody>
          <a:bodyPr/>
          <a:lstStyle/>
          <a:p>
            <a:pPr algn="ctr"/>
            <a:r>
              <a:rPr lang="fr-FR" dirty="0"/>
              <a:t>http://localhost:9080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CECDA-D9F6-11BA-721D-45BD35A6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95" y="994526"/>
            <a:ext cx="9366421" cy="55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7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4DED-1C8E-5E7A-3EB2-18B1679E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9781"/>
          </a:xfrm>
        </p:spPr>
        <p:txBody>
          <a:bodyPr/>
          <a:lstStyle/>
          <a:p>
            <a:pPr algn="ctr"/>
            <a:r>
              <a:rPr lang="fr-FR" dirty="0"/>
              <a:t>login admin/admin  .. check "</a:t>
            </a:r>
            <a:r>
              <a:rPr lang="fr-FR" dirty="0" err="1"/>
              <a:t>realm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3C8F2-E66C-97AB-61CF-BFC118A8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22" y="969781"/>
            <a:ext cx="9920086" cy="58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56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8F00-1B14-4AF5-53B9-6CD0089F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76184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</a:t>
            </a:r>
            <a:r>
              <a:rPr lang="fr-FR" dirty="0"/>
              <a:t> - import   </a:t>
            </a:r>
            <a:r>
              <a:rPr lang="fr-FR" dirty="0" err="1"/>
              <a:t>jhipster-realm.json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E9D52-F538-D5EC-B62D-F1163050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30" y="1054986"/>
            <a:ext cx="9647339" cy="56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0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F4C5-A6F7-4043-8CE6-70175FA6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8222"/>
          </a:xfrm>
        </p:spPr>
        <p:txBody>
          <a:bodyPr/>
          <a:lstStyle/>
          <a:p>
            <a:pPr algn="ctr"/>
            <a:r>
              <a:rPr lang="fr-FR" dirty="0" err="1"/>
              <a:t>JHipster</a:t>
            </a:r>
            <a:r>
              <a:rPr lang="fr-FR" dirty="0"/>
              <a:t> </a:t>
            </a:r>
            <a:r>
              <a:rPr lang="fr-FR" dirty="0" err="1"/>
              <a:t>Realm</a:t>
            </a:r>
            <a:r>
              <a:rPr lang="fr-FR" dirty="0"/>
              <a:t> : </a:t>
            </a:r>
            <a:r>
              <a:rPr lang="fr-FR" dirty="0" err="1"/>
              <a:t>users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05AAD-4075-EF50-0927-BE5AC9EF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46" y="1027906"/>
            <a:ext cx="9533647" cy="56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0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7110-46CA-82D8-6C74-1FA96917D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Now</a:t>
            </a:r>
            <a:r>
              <a:rPr lang="fr-FR" dirty="0"/>
              <a:t> can restart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6827C-46DF-A077-0314-59DD46F6A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7" y="3561050"/>
            <a:ext cx="11716265" cy="293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08782-1F10-547E-0CAB-C70182FE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7" y="1382080"/>
            <a:ext cx="7696867" cy="17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506D-BB63-057F-C2AA-FDBD25E6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JWT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34EA4-4BF3-4F2D-6966-629441DACA5F}"/>
              </a:ext>
            </a:extLst>
          </p:cNvPr>
          <p:cNvSpPr txBox="1"/>
          <p:nvPr/>
        </p:nvSpPr>
        <p:spPr>
          <a:xfrm>
            <a:off x="2570205" y="2557848"/>
            <a:ext cx="8015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This document focus on </a:t>
            </a:r>
            <a:r>
              <a:rPr lang="fr-FR" sz="2400" dirty="0" err="1"/>
              <a:t>comparisons</a:t>
            </a:r>
            <a:r>
              <a:rPr lang="fr-FR" sz="2400" dirty="0"/>
              <a:t> </a:t>
            </a:r>
          </a:p>
          <a:p>
            <a:r>
              <a:rPr lang="fr-FR" sz="2400" dirty="0"/>
              <a:t>of the default "</a:t>
            </a:r>
            <a:r>
              <a:rPr lang="fr-FR" sz="2400" b="1" dirty="0"/>
              <a:t>JWT</a:t>
            </a:r>
            <a:r>
              <a:rPr lang="fr-FR" sz="2400" dirty="0"/>
              <a:t>" mode            "</a:t>
            </a:r>
            <a:r>
              <a:rPr lang="fr-FR" sz="2400" b="1" dirty="0"/>
              <a:t>OAuth2</a:t>
            </a:r>
            <a:r>
              <a:rPr lang="fr-FR" sz="2400" dirty="0"/>
              <a:t>" Mode</a:t>
            </a:r>
          </a:p>
          <a:p>
            <a:endParaRPr lang="fr-FR" sz="2400" dirty="0"/>
          </a:p>
          <a:p>
            <a:r>
              <a:rPr lang="fr-FR" sz="2400" dirty="0"/>
              <a:t>For more </a:t>
            </a:r>
            <a:r>
              <a:rPr lang="fr-FR" sz="2400" dirty="0" err="1"/>
              <a:t>detailed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 =&gt; </a:t>
            </a:r>
            <a:r>
              <a:rPr lang="fr-FR" sz="2400" dirty="0" err="1"/>
              <a:t>please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document  part 1 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EFB39E8C-51B8-8D86-C9EB-54C321165501}"/>
              </a:ext>
            </a:extLst>
          </p:cNvPr>
          <p:cNvSpPr/>
          <p:nvPr/>
        </p:nvSpPr>
        <p:spPr>
          <a:xfrm>
            <a:off x="6042454" y="3033585"/>
            <a:ext cx="568411" cy="24713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69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81D2-D656-C219-1778-779E54E5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4158-3E70-4EA8-570B-B1E396F2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8571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Frontend:</a:t>
            </a: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serve --</a:t>
            </a:r>
            <a:r>
              <a:rPr lang="fr-FR" dirty="0" err="1"/>
              <a:t>ssl</a:t>
            </a:r>
            <a:r>
              <a:rPr lang="fr-FR" dirty="0"/>
              <a:t>  (</a:t>
            </a:r>
            <a:r>
              <a:rPr lang="fr-FR" dirty="0" err="1"/>
              <a:t>instead</a:t>
            </a:r>
            <a:r>
              <a:rPr lang="fr-FR" dirty="0"/>
              <a:t>  of  "</a:t>
            </a:r>
            <a:r>
              <a:rPr lang="fr-FR" dirty="0" err="1"/>
              <a:t>ng</a:t>
            </a:r>
            <a:r>
              <a:rPr lang="fr-FR" dirty="0"/>
              <a:t> serve")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4F7E5-6439-8714-AE59-64B97A40F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88" y="4381477"/>
            <a:ext cx="5303980" cy="170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58B74-6598-6F55-DCDC-BF5BB9BE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88" y="1888210"/>
            <a:ext cx="8695173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0A6A-0B93-EA22-1399-3AAE9432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Home page: https://localhost:9000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D15AB-A643-26B8-5CE2-9279A663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94" y="1021799"/>
            <a:ext cx="9016313" cy="4990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F2295-C83A-8CDC-FA7E-B13A4FD555EF}"/>
              </a:ext>
            </a:extLst>
          </p:cNvPr>
          <p:cNvSpPr txBox="1"/>
          <p:nvPr/>
        </p:nvSpPr>
        <p:spPr>
          <a:xfrm>
            <a:off x="2292179" y="6221628"/>
            <a:ext cx="727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    </a:t>
            </a:r>
            <a:r>
              <a:rPr lang="fr-FR" dirty="0" err="1"/>
              <a:t>using</a:t>
            </a:r>
            <a:r>
              <a:rPr lang="fr-FR" dirty="0"/>
              <a:t>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=&gt; </a:t>
            </a:r>
            <a:r>
              <a:rPr lang="fr-FR" dirty="0" err="1"/>
              <a:t>marked</a:t>
            </a:r>
            <a:r>
              <a:rPr lang="fr-FR" dirty="0"/>
              <a:t> as "Not </a:t>
            </a:r>
            <a:r>
              <a:rPr lang="fr-FR" dirty="0" err="1"/>
              <a:t>secure</a:t>
            </a:r>
            <a:r>
              <a:rPr lang="fr-FR" dirty="0"/>
              <a:t>" by chrome</a:t>
            </a:r>
          </a:p>
        </p:txBody>
      </p:sp>
    </p:spTree>
    <p:extLst>
      <p:ext uri="{BB962C8B-B14F-4D97-AF65-F5344CB8AC3E}">
        <p14:creationId xmlns:p14="http://schemas.microsoft.com/office/powerpoint/2010/main" val="2899400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D0D943-1E49-3FDD-4620-7762277798A4}"/>
              </a:ext>
            </a:extLst>
          </p:cNvPr>
          <p:cNvSpPr txBox="1">
            <a:spLocks/>
          </p:cNvSpPr>
          <p:nvPr/>
        </p:nvSpPr>
        <p:spPr>
          <a:xfrm>
            <a:off x="838200" y="36134"/>
            <a:ext cx="10515600" cy="74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Click </a:t>
            </a:r>
            <a:r>
              <a:rPr lang="fr-FR" dirty="0" err="1"/>
              <a:t>sign</a:t>
            </a:r>
            <a:r>
              <a:rPr lang="fr-FR" dirty="0"/>
              <a:t>-in  =&gt; </a:t>
            </a:r>
            <a:r>
              <a:rPr lang="fr-FR" dirty="0" err="1"/>
              <a:t>redirect</a:t>
            </a:r>
            <a:r>
              <a:rPr lang="fr-FR" dirty="0"/>
              <a:t> to login  page of OAuth2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BDB09-2265-810D-6A2F-B0D2B130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58" y="1167107"/>
            <a:ext cx="8918283" cy="52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15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3D11-4B0D-05C3-EA22-17EA2A59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 :  check Chrome "Preserve Logs"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4DD60-E883-60D3-53A6-E5F1C393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52" y="1325563"/>
            <a:ext cx="9095021" cy="53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3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DED6-5C05-D017-89F3-A04D6175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1"/>
            <a:ext cx="11992232" cy="897158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: Https GET "/oauth2/</a:t>
            </a:r>
            <a:r>
              <a:rPr lang="fr-FR" dirty="0" err="1"/>
              <a:t>authorization</a:t>
            </a:r>
            <a:r>
              <a:rPr lang="fr-FR" dirty="0"/>
              <a:t>/</a:t>
            </a:r>
            <a:r>
              <a:rPr lang="fr-FR" dirty="0" err="1"/>
              <a:t>oidc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279E3-A208-6C41-3398-988666E1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30" y="897158"/>
            <a:ext cx="9685856" cy="58619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8CD7E3-E568-2E02-856C-990ABCF50EDA}"/>
              </a:ext>
            </a:extLst>
          </p:cNvPr>
          <p:cNvSpPr/>
          <p:nvPr/>
        </p:nvSpPr>
        <p:spPr>
          <a:xfrm>
            <a:off x="6464939" y="2994242"/>
            <a:ext cx="819369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08CE45-E08F-B738-C194-EA3684C498D7}"/>
              </a:ext>
            </a:extLst>
          </p:cNvPr>
          <p:cNvSpPr/>
          <p:nvPr/>
        </p:nvSpPr>
        <p:spPr>
          <a:xfrm>
            <a:off x="4345756" y="5725085"/>
            <a:ext cx="609304" cy="181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8BE3AB-2D5E-6018-9C39-F878EF30B1B0}"/>
              </a:ext>
            </a:extLst>
          </p:cNvPr>
          <p:cNvSpPr/>
          <p:nvPr/>
        </p:nvSpPr>
        <p:spPr>
          <a:xfrm>
            <a:off x="6431245" y="5725084"/>
            <a:ext cx="4498306" cy="897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F7BB0-55A9-1EC3-98DD-ACC94C9981F0}"/>
              </a:ext>
            </a:extLst>
          </p:cNvPr>
          <p:cNvSpPr/>
          <p:nvPr/>
        </p:nvSpPr>
        <p:spPr>
          <a:xfrm>
            <a:off x="1563131" y="2530863"/>
            <a:ext cx="815546" cy="193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255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B03C-AC54-ABD7-3BF6-59DCE38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 Http </a:t>
            </a:r>
            <a:r>
              <a:rPr lang="fr-FR" dirty="0" err="1"/>
              <a:t>Status</a:t>
            </a:r>
            <a:r>
              <a:rPr lang="fr-FR" dirty="0"/>
              <a:t> 303 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Response</a:t>
            </a:r>
            <a:r>
              <a:rPr lang="fr-FR" dirty="0"/>
              <a:t> Header "location"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77251-D158-5E1D-CA2C-1FDC0D0A8ADF}"/>
              </a:ext>
            </a:extLst>
          </p:cNvPr>
          <p:cNvSpPr txBox="1"/>
          <p:nvPr/>
        </p:nvSpPr>
        <p:spPr>
          <a:xfrm>
            <a:off x="3276085" y="2502411"/>
            <a:ext cx="89138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http://localhost:9080/realms/jhipster/protocol/openid-connect/auth?</a:t>
            </a:r>
            <a:b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</a:br>
            <a:r>
              <a:rPr lang="fr-FR" sz="2000" b="1" i="0" dirty="0" err="1">
                <a:solidFill>
                  <a:srgbClr val="1F1F1F"/>
                </a:solidFill>
                <a:effectLst/>
                <a:latin typeface="system-ui"/>
              </a:rPr>
              <a:t>response_type</a:t>
            </a:r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=code</a:t>
            </a:r>
          </a:p>
          <a:p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000" b="1" i="0" dirty="0">
                <a:solidFill>
                  <a:srgbClr val="1F1F1F"/>
                </a:solidFill>
                <a:effectLst/>
                <a:latin typeface="system-ui"/>
              </a:rPr>
              <a:t>client_id</a:t>
            </a:r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=</a:t>
            </a:r>
            <a:r>
              <a:rPr lang="fr-FR" sz="2000" b="0" i="0" dirty="0" err="1">
                <a:solidFill>
                  <a:srgbClr val="1F1F1F"/>
                </a:solidFill>
                <a:effectLst/>
                <a:latin typeface="system-ui"/>
              </a:rPr>
              <a:t>web_app</a:t>
            </a:r>
            <a:endParaRPr lang="fr-FR" sz="2000" b="0" i="0" dirty="0">
              <a:solidFill>
                <a:srgbClr val="1F1F1F"/>
              </a:solidFill>
              <a:effectLst/>
              <a:latin typeface="system-ui"/>
            </a:endParaRPr>
          </a:p>
          <a:p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000" b="1" i="0" dirty="0">
                <a:solidFill>
                  <a:srgbClr val="1F1F1F"/>
                </a:solidFill>
                <a:effectLst/>
                <a:latin typeface="system-ui"/>
              </a:rPr>
              <a:t>scope</a:t>
            </a:r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=openid%20profile%20email%20offline_access</a:t>
            </a:r>
          </a:p>
          <a:p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000" b="1" i="0" dirty="0">
                <a:solidFill>
                  <a:srgbClr val="1F1F1F"/>
                </a:solidFill>
                <a:effectLst/>
                <a:latin typeface="system-ui"/>
              </a:rPr>
              <a:t>state</a:t>
            </a:r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=28Wsn3cSlrrZQzE6DkXKUcAAS5r573O5WLOJYA7IgSo%3D</a:t>
            </a:r>
          </a:p>
          <a:p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000" b="1" i="0" dirty="0">
                <a:solidFill>
                  <a:srgbClr val="1F1F1F"/>
                </a:solidFill>
                <a:effectLst/>
                <a:latin typeface="system-ui"/>
              </a:rPr>
              <a:t>redirect_uri</a:t>
            </a:r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=https://localhost:9000/login/oauth2/code/oidc</a:t>
            </a:r>
          </a:p>
          <a:p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000" b="1" i="0" dirty="0">
                <a:solidFill>
                  <a:srgbClr val="1F1F1F"/>
                </a:solidFill>
                <a:effectLst/>
                <a:latin typeface="system-ui"/>
              </a:rPr>
              <a:t>nonce</a:t>
            </a:r>
            <a:r>
              <a:rPr lang="fr-FR" sz="2000" b="0" i="0" dirty="0">
                <a:solidFill>
                  <a:srgbClr val="1F1F1F"/>
                </a:solidFill>
                <a:effectLst/>
                <a:latin typeface="system-ui"/>
              </a:rPr>
              <a:t>=WaqexbBDkQQCIhXfMFL84RzjzTtjOyjghQUtb4YwUKs</a:t>
            </a:r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A214B-C7EB-6590-2DA8-910E3F30D484}"/>
              </a:ext>
            </a:extLst>
          </p:cNvPr>
          <p:cNvSpPr txBox="1"/>
          <p:nvPr/>
        </p:nvSpPr>
        <p:spPr>
          <a:xfrm>
            <a:off x="1136821" y="2502411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location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670D-D2F5-4E8A-4AB3-79462803878C}"/>
              </a:ext>
            </a:extLst>
          </p:cNvPr>
          <p:cNvSpPr txBox="1"/>
          <p:nvPr/>
        </p:nvSpPr>
        <p:spPr>
          <a:xfrm>
            <a:off x="1186249" y="5344297"/>
            <a:ext cx="848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location URL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 a  "</a:t>
            </a:r>
            <a:r>
              <a:rPr lang="fr-FR" dirty="0" err="1"/>
              <a:t>redirect_url</a:t>
            </a:r>
            <a:r>
              <a:rPr lang="fr-FR" dirty="0"/>
              <a:t>"  =&gt;  back to </a:t>
            </a:r>
            <a:r>
              <a:rPr lang="fr-FR" dirty="0" err="1"/>
              <a:t>origin</a:t>
            </a:r>
            <a:r>
              <a:rPr lang="fr-FR" dirty="0"/>
              <a:t> web site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log-in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26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512D-7371-8CBF-4D5A-16AFA7E0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34"/>
            <a:ext cx="10515600" cy="742799"/>
          </a:xfrm>
        </p:spPr>
        <p:txBody>
          <a:bodyPr/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"/login" page in JWT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A6FA-A1AC-7313-FC07-96F8AA93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3" y="2699951"/>
            <a:ext cx="5184942" cy="265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E9DCB-2DC9-79F9-5FD6-CA27AF4B1ADA}"/>
              </a:ext>
            </a:extLst>
          </p:cNvPr>
          <p:cNvSpPr txBox="1"/>
          <p:nvPr/>
        </p:nvSpPr>
        <p:spPr>
          <a:xfrm>
            <a:off x="6714867" y="1675340"/>
            <a:ext cx="2293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OAuth2</a:t>
            </a:r>
            <a:r>
              <a:rPr lang="fr-FR" sz="2400" dirty="0"/>
              <a:t>" 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CC850-49D7-2EC2-0BF0-D7B9D1D5EBA1}"/>
              </a:ext>
            </a:extLst>
          </p:cNvPr>
          <p:cNvSpPr txBox="1"/>
          <p:nvPr/>
        </p:nvSpPr>
        <p:spPr>
          <a:xfrm>
            <a:off x="3275013" y="172070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1EC32F0D-52DB-6E8A-CF13-44B5C43B2211}"/>
              </a:ext>
            </a:extLst>
          </p:cNvPr>
          <p:cNvSpPr/>
          <p:nvPr/>
        </p:nvSpPr>
        <p:spPr>
          <a:xfrm>
            <a:off x="5509054" y="1787355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4AF65-82AE-65E6-6148-600C0A17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675" y="2749379"/>
            <a:ext cx="4999542" cy="2940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1658CB-7E6D-52FD-8A47-A3DD847CE34C}"/>
              </a:ext>
            </a:extLst>
          </p:cNvPr>
          <p:cNvSpPr txBox="1"/>
          <p:nvPr/>
        </p:nvSpPr>
        <p:spPr>
          <a:xfrm>
            <a:off x="506627" y="5826211"/>
            <a:ext cx="5275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Login Page </a:t>
            </a:r>
            <a:r>
              <a:rPr lang="fr-FR" dirty="0" err="1"/>
              <a:t>embedded</a:t>
            </a:r>
            <a:r>
              <a:rPr lang="fr-FR" dirty="0"/>
              <a:t> in </a:t>
            </a:r>
            <a:r>
              <a:rPr lang="fr-FR" dirty="0" err="1"/>
              <a:t>Webapp</a:t>
            </a:r>
            <a:r>
              <a:rPr lang="fr-FR" dirty="0"/>
              <a:t> UI</a:t>
            </a:r>
          </a:p>
          <a:p>
            <a:r>
              <a:rPr lang="fr-FR" dirty="0"/>
              <a:t>(and user-</a:t>
            </a:r>
            <a:r>
              <a:rPr lang="fr-FR" dirty="0" err="1"/>
              <a:t>passwords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in backend application)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955DE-7B44-41FB-4F96-5E59CCC46EEA}"/>
              </a:ext>
            </a:extLst>
          </p:cNvPr>
          <p:cNvSpPr txBox="1"/>
          <p:nvPr/>
        </p:nvSpPr>
        <p:spPr>
          <a:xfrm>
            <a:off x="6562675" y="5826210"/>
            <a:ext cx="5192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Login Page </a:t>
            </a:r>
            <a:r>
              <a:rPr lang="fr-FR" dirty="0" err="1"/>
              <a:t>externalized</a:t>
            </a:r>
            <a:r>
              <a:rPr lang="fr-FR" dirty="0"/>
              <a:t> in OAuth2  </a:t>
            </a:r>
            <a:r>
              <a:rPr lang="fr-FR" dirty="0" err="1"/>
              <a:t>webapp</a:t>
            </a:r>
            <a:r>
              <a:rPr lang="fr-FR" dirty="0"/>
              <a:t> UI</a:t>
            </a:r>
          </a:p>
          <a:p>
            <a:r>
              <a:rPr lang="fr-FR" dirty="0"/>
              <a:t>(and user-</a:t>
            </a:r>
            <a:r>
              <a:rPr lang="fr-FR" dirty="0" err="1"/>
              <a:t>passwords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in OAuth2 application)</a:t>
            </a:r>
          </a:p>
        </p:txBody>
      </p:sp>
    </p:spTree>
    <p:extLst>
      <p:ext uri="{BB962C8B-B14F-4D97-AF65-F5344CB8AC3E}">
        <p14:creationId xmlns:p14="http://schemas.microsoft.com/office/powerpoint/2010/main" val="227574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E18F-B1D9-2395-6217-3084E67A3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enter user-</a:t>
            </a:r>
            <a:r>
              <a:rPr lang="fr-FR" dirty="0" err="1"/>
              <a:t>password</a:t>
            </a:r>
            <a:r>
              <a:rPr lang="fr-FR" dirty="0"/>
              <a:t>  (</a:t>
            </a:r>
            <a:r>
              <a:rPr lang="fr-FR" dirty="0" err="1"/>
              <a:t>from</a:t>
            </a:r>
            <a:r>
              <a:rPr lang="fr-FR" dirty="0"/>
              <a:t> OAuth2 </a:t>
            </a:r>
            <a:r>
              <a:rPr lang="fr-FR" dirty="0" err="1"/>
              <a:t>Realm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03BF2-3F09-7BFF-7B6E-7DF75A9C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99" y="1525646"/>
            <a:ext cx="5818374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54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00DE-ABF4-88E2-ABD4-F67112E3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5038"/>
          </a:xfrm>
        </p:spPr>
        <p:txBody>
          <a:bodyPr/>
          <a:lstStyle/>
          <a:p>
            <a:pPr algn="ctr"/>
            <a:r>
              <a:rPr lang="fr-FR" dirty="0"/>
              <a:t>Home Page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 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redirected</a:t>
            </a:r>
            <a:r>
              <a:rPr lang="fr-FR" dirty="0"/>
              <a:t> back to </a:t>
            </a:r>
            <a:r>
              <a:rPr lang="fr-FR" dirty="0" err="1"/>
              <a:t>WebApp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F5B5-E165-CC06-2148-C067314F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90" y="1167714"/>
            <a:ext cx="9791809" cy="5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ADA8-5D50-B099-7343-4FF82F77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9" y="67963"/>
            <a:ext cx="12078729" cy="976184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Http POST /</a:t>
            </a:r>
            <a:r>
              <a:rPr lang="fr-FR" sz="4000" dirty="0" err="1"/>
              <a:t>realms</a:t>
            </a:r>
            <a:r>
              <a:rPr lang="fr-FR" sz="4000" dirty="0"/>
              <a:t>/</a:t>
            </a:r>
            <a:r>
              <a:rPr lang="fr-FR" sz="4000" dirty="0" err="1"/>
              <a:t>jhipster</a:t>
            </a:r>
            <a:r>
              <a:rPr lang="fr-FR" sz="4000" dirty="0"/>
              <a:t>/login-actions-</a:t>
            </a:r>
            <a:r>
              <a:rPr lang="fr-FR" sz="4000" dirty="0" err="1"/>
              <a:t>authenticate</a:t>
            </a:r>
            <a:endParaRPr lang="fr-FR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C3232-A1C7-5EE4-9B15-78C167D2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3" y="1231326"/>
            <a:ext cx="11564352" cy="5334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1DD9E3-6C0B-D4EE-E745-C262274A894C}"/>
              </a:ext>
            </a:extLst>
          </p:cNvPr>
          <p:cNvSpPr/>
          <p:nvPr/>
        </p:nvSpPr>
        <p:spPr>
          <a:xfrm>
            <a:off x="288325" y="1470455"/>
            <a:ext cx="3208638" cy="302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8B347-56ED-4A2E-9146-5B83262BD2DE}"/>
              </a:ext>
            </a:extLst>
          </p:cNvPr>
          <p:cNvSpPr/>
          <p:nvPr/>
        </p:nvSpPr>
        <p:spPr>
          <a:xfrm>
            <a:off x="6229866" y="2870886"/>
            <a:ext cx="974124" cy="428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E59392-CFA0-714C-9DF2-C0763B387280}"/>
              </a:ext>
            </a:extLst>
          </p:cNvPr>
          <p:cNvSpPr/>
          <p:nvPr/>
        </p:nvSpPr>
        <p:spPr>
          <a:xfrm>
            <a:off x="3746158" y="4891217"/>
            <a:ext cx="745524" cy="267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99697-E998-54B5-AB6B-6247CE1858CE}"/>
              </a:ext>
            </a:extLst>
          </p:cNvPr>
          <p:cNvSpPr/>
          <p:nvPr/>
        </p:nvSpPr>
        <p:spPr>
          <a:xfrm>
            <a:off x="6229866" y="4891216"/>
            <a:ext cx="5354593" cy="1305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65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107BA5-799B-F556-5092-BDBFCF4B6543}"/>
              </a:ext>
            </a:extLst>
          </p:cNvPr>
          <p:cNvSpPr txBox="1"/>
          <p:nvPr/>
        </p:nvSpPr>
        <p:spPr>
          <a:xfrm>
            <a:off x="3876932" y="2136338"/>
            <a:ext cx="61227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# check </a:t>
            </a:r>
            <a:r>
              <a:rPr lang="fr-FR" sz="2400" dirty="0" err="1"/>
              <a:t>already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globally</a:t>
            </a:r>
            <a:endParaRPr lang="fr-FR" sz="2400" dirty="0"/>
          </a:p>
          <a:p>
            <a:r>
              <a:rPr lang="fr-FR" sz="2400" dirty="0" err="1"/>
              <a:t>npm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-g </a:t>
            </a:r>
            <a:r>
              <a:rPr lang="fr-FR" sz="2400" dirty="0" err="1"/>
              <a:t>generator-jhipster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# </a:t>
            </a:r>
            <a:r>
              <a:rPr lang="fr-FR" sz="2400" dirty="0" err="1"/>
              <a:t>create</a:t>
            </a:r>
            <a:r>
              <a:rPr lang="fr-FR" sz="2400" dirty="0"/>
              <a:t> a new </a:t>
            </a:r>
            <a:r>
              <a:rPr lang="fr-FR" sz="2400" dirty="0" err="1"/>
              <a:t>empty</a:t>
            </a:r>
            <a:r>
              <a:rPr lang="fr-FR" sz="2400" dirty="0"/>
              <a:t> </a:t>
            </a:r>
            <a:r>
              <a:rPr lang="fr-FR" sz="2400" dirty="0" err="1"/>
              <a:t>dir</a:t>
            </a:r>
            <a:endParaRPr lang="fr-FR" sz="2400" dirty="0"/>
          </a:p>
          <a:p>
            <a:r>
              <a:rPr lang="fr-FR" sz="2400" dirty="0" err="1"/>
              <a:t>mkdir</a:t>
            </a:r>
            <a:r>
              <a:rPr lang="fr-FR" sz="2400" dirty="0"/>
              <a:t> demo-oauth2</a:t>
            </a:r>
          </a:p>
          <a:p>
            <a:r>
              <a:rPr lang="fr-FR" sz="2400" dirty="0"/>
              <a:t>cd demo-oauth2</a:t>
            </a:r>
          </a:p>
          <a:p>
            <a:endParaRPr lang="fr-FR" sz="2400" dirty="0"/>
          </a:p>
          <a:p>
            <a:r>
              <a:rPr lang="fr-FR" sz="2400" dirty="0"/>
              <a:t># launch </a:t>
            </a:r>
            <a:r>
              <a:rPr lang="fr-FR" sz="2400" dirty="0" err="1"/>
              <a:t>jhipster</a:t>
            </a:r>
            <a:r>
              <a:rPr lang="fr-FR" sz="2400" dirty="0"/>
              <a:t> </a:t>
            </a:r>
            <a:r>
              <a:rPr lang="fr-FR" sz="2400" dirty="0" err="1"/>
              <a:t>generator</a:t>
            </a:r>
            <a:endParaRPr lang="fr-FR" sz="2400" dirty="0"/>
          </a:p>
          <a:p>
            <a:r>
              <a:rPr lang="fr-FR" sz="2400" b="1" dirty="0" err="1"/>
              <a:t>jhipster</a:t>
            </a:r>
            <a:endParaRPr lang="fr-FR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9BD065-CFA3-7182-1B91-807A3BE9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05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re-</a:t>
            </a:r>
            <a:r>
              <a:rPr lang="fr-FR" dirty="0" err="1"/>
              <a:t>generate</a:t>
            </a:r>
            <a:r>
              <a:rPr lang="fr-FR" dirty="0"/>
              <a:t> ANOTHER </a:t>
            </a:r>
            <a:r>
              <a:rPr lang="fr-FR" dirty="0" err="1"/>
              <a:t>Jhipster</a:t>
            </a:r>
            <a:r>
              <a:rPr lang="fr-FR" dirty="0"/>
              <a:t>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645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E466-8F28-6CE2-E5C8-4422450F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35676"/>
          </a:xfrm>
        </p:spPr>
        <p:txBody>
          <a:bodyPr/>
          <a:lstStyle/>
          <a:p>
            <a:pPr algn="ctr"/>
            <a:r>
              <a:rPr lang="fr-FR" dirty="0" err="1"/>
              <a:t>entering</a:t>
            </a:r>
            <a:r>
              <a:rPr lang="fr-FR" dirty="0"/>
              <a:t> back to </a:t>
            </a:r>
            <a:r>
              <a:rPr lang="fr-FR" dirty="0" err="1"/>
              <a:t>WebApp</a:t>
            </a:r>
            <a:r>
              <a:rPr lang="fr-FR" dirty="0"/>
              <a:t> ... OAuth2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6901A-B42E-2FC4-DDEC-9CDBAED29E25}"/>
              </a:ext>
            </a:extLst>
          </p:cNvPr>
          <p:cNvSpPr txBox="1"/>
          <p:nvPr/>
        </p:nvSpPr>
        <p:spPr>
          <a:xfrm>
            <a:off x="2942452" y="2349494"/>
            <a:ext cx="91609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https://localhost:9000/login/oauth2/code/oidc</a:t>
            </a:r>
          </a:p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?</a:t>
            </a:r>
            <a:r>
              <a:rPr lang="fr-FR" sz="2400" b="1" i="0" dirty="0">
                <a:solidFill>
                  <a:srgbClr val="1F1F1F"/>
                </a:solidFill>
                <a:effectLst/>
                <a:latin typeface="system-ui"/>
              </a:rPr>
              <a:t>state</a:t>
            </a:r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=28Wsn3cSlrrZQzE6DkXKUcAAS5r573O5WLOJYA7IgSo%3D</a:t>
            </a:r>
          </a:p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400" b="1" i="0" dirty="0">
                <a:solidFill>
                  <a:srgbClr val="1F1F1F"/>
                </a:solidFill>
                <a:effectLst/>
                <a:latin typeface="system-ui"/>
              </a:rPr>
              <a:t>session_state</a:t>
            </a:r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=ee8ed899-0cce-4231-8f69-2d7777271789</a:t>
            </a:r>
          </a:p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400" b="1" i="0" dirty="0">
                <a:solidFill>
                  <a:srgbClr val="1F1F1F"/>
                </a:solidFill>
                <a:effectLst/>
                <a:latin typeface="system-ui"/>
              </a:rPr>
              <a:t>iss</a:t>
            </a:r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=http%3A%2F%2Flocalhost%3A9080%2Frealms%2Fjhipster</a:t>
            </a:r>
          </a:p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400" b="1" i="0" dirty="0">
                <a:solidFill>
                  <a:srgbClr val="1F1F1F"/>
                </a:solidFill>
                <a:effectLst/>
                <a:latin typeface="system-ui"/>
              </a:rPr>
              <a:t>code</a:t>
            </a:r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=5e507f09-0239-43d0-ae88-a0215c7a7bda.ee8ed899-0cce-4231-8f69-2d7777271789.6e8deddb-b4d6-4e2e-b389-b397d3f74fcd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D9D4A-BDB9-39B2-F744-7BDDDFC74E65}"/>
              </a:ext>
            </a:extLst>
          </p:cNvPr>
          <p:cNvSpPr txBox="1"/>
          <p:nvPr/>
        </p:nvSpPr>
        <p:spPr>
          <a:xfrm>
            <a:off x="943233" y="2349494"/>
            <a:ext cx="1472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7D5FD-4F26-3091-E67D-55030565C9AE}"/>
              </a:ext>
            </a:extLst>
          </p:cNvPr>
          <p:cNvSpPr txBox="1"/>
          <p:nvPr/>
        </p:nvSpPr>
        <p:spPr>
          <a:xfrm>
            <a:off x="1241854" y="5216951"/>
            <a:ext cx="10551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parameter</a:t>
            </a:r>
            <a:r>
              <a:rPr lang="fr-FR" dirty="0"/>
              <a:t> code ... </a:t>
            </a:r>
            <a:r>
              <a:rPr lang="fr-FR" dirty="0" err="1"/>
              <a:t>is</a:t>
            </a:r>
            <a:r>
              <a:rPr lang="fr-FR" dirty="0"/>
              <a:t> a OAuth2 </a:t>
            </a:r>
            <a:r>
              <a:rPr lang="fr-FR" dirty="0" err="1"/>
              <a:t>Token</a:t>
            </a:r>
            <a:r>
              <a:rPr lang="fr-FR" dirty="0"/>
              <a:t>   (not </a:t>
            </a:r>
            <a:r>
              <a:rPr lang="fr-FR" dirty="0" err="1"/>
              <a:t>exactly</a:t>
            </a:r>
            <a:r>
              <a:rPr lang="fr-FR" dirty="0"/>
              <a:t> a JWT format!) : </a:t>
            </a:r>
            <a:r>
              <a:rPr lang="fr-FR" sz="1800" b="0" i="0" dirty="0">
                <a:solidFill>
                  <a:srgbClr val="1F1F1F"/>
                </a:solidFill>
                <a:effectLst/>
                <a:latin typeface="system-ui"/>
              </a:rPr>
              <a:t>5e50----</a:t>
            </a:r>
            <a:r>
              <a:rPr lang="fr-FR" sz="1800" b="0" i="0" dirty="0" err="1">
                <a:solidFill>
                  <a:srgbClr val="1F1F1F"/>
                </a:solidFill>
                <a:effectLst/>
                <a:latin typeface="system-ui"/>
              </a:rPr>
              <a:t>bda</a:t>
            </a:r>
            <a:r>
              <a:rPr lang="fr-FR" sz="1800" b="0" i="0" dirty="0">
                <a:solidFill>
                  <a:srgbClr val="1F1F1F"/>
                </a:solidFill>
                <a:effectLst/>
                <a:latin typeface="system-ui"/>
              </a:rPr>
              <a:t> . ee8e---1789 . 6e8de---74fcd</a:t>
            </a:r>
            <a:r>
              <a:rPr lang="fr-FR" dirty="0"/>
              <a:t>   </a:t>
            </a:r>
          </a:p>
          <a:p>
            <a:endParaRPr lang="fr-FR" dirty="0"/>
          </a:p>
          <a:p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contains</a:t>
            </a:r>
            <a:r>
              <a:rPr lang="fr-FR" dirty="0"/>
              <a:t> a base64 </a:t>
            </a:r>
            <a:r>
              <a:rPr lang="fr-FR" dirty="0" err="1"/>
              <a:t>characters</a:t>
            </a:r>
            <a:r>
              <a:rPr lang="fr-FR" dirty="0"/>
              <a:t>, but </a:t>
            </a:r>
            <a:r>
              <a:rPr lang="fr-FR" dirty="0" err="1"/>
              <a:t>also</a:t>
            </a:r>
            <a:r>
              <a:rPr lang="fr-FR" dirty="0"/>
              <a:t> "-", like UUID</a:t>
            </a:r>
          </a:p>
        </p:txBody>
      </p:sp>
    </p:spTree>
    <p:extLst>
      <p:ext uri="{BB962C8B-B14F-4D97-AF65-F5344CB8AC3E}">
        <p14:creationId xmlns:p14="http://schemas.microsoft.com/office/powerpoint/2010/main" val="1681256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34D0-9AA5-4F45-37B2-8136C25A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1789"/>
          </a:xfrm>
        </p:spPr>
        <p:txBody>
          <a:bodyPr/>
          <a:lstStyle/>
          <a:p>
            <a:pPr algn="ctr"/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 GET /login/auth2/code/</a:t>
            </a:r>
            <a:r>
              <a:rPr lang="fr-FR" dirty="0" err="1"/>
              <a:t>oidc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620DB-1144-3167-4692-F6710E7E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1253671"/>
            <a:ext cx="11564352" cy="5239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FE965-F793-BC6B-612F-5B3B2D0DFBEC}"/>
              </a:ext>
            </a:extLst>
          </p:cNvPr>
          <p:cNvSpPr/>
          <p:nvPr/>
        </p:nvSpPr>
        <p:spPr>
          <a:xfrm>
            <a:off x="6174261" y="2697892"/>
            <a:ext cx="1029729" cy="428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B29631-681B-26A1-18D9-7CA390E36E54}"/>
              </a:ext>
            </a:extLst>
          </p:cNvPr>
          <p:cNvSpPr/>
          <p:nvPr/>
        </p:nvSpPr>
        <p:spPr>
          <a:xfrm>
            <a:off x="3659660" y="5953897"/>
            <a:ext cx="801129" cy="212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EE01A5-205D-4A5B-A4CC-E1DF4E7E2946}"/>
              </a:ext>
            </a:extLst>
          </p:cNvPr>
          <p:cNvSpPr/>
          <p:nvPr/>
        </p:nvSpPr>
        <p:spPr>
          <a:xfrm>
            <a:off x="6174261" y="5953898"/>
            <a:ext cx="1556952" cy="212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7991A2-8F5F-D32E-EAA8-8A4ACD590023}"/>
              </a:ext>
            </a:extLst>
          </p:cNvPr>
          <p:cNvSpPr/>
          <p:nvPr/>
        </p:nvSpPr>
        <p:spPr>
          <a:xfrm>
            <a:off x="267731" y="1709351"/>
            <a:ext cx="3303372" cy="28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69EA3-5B5B-7EE6-6224-904BB173F2B4}"/>
              </a:ext>
            </a:extLst>
          </p:cNvPr>
          <p:cNvSpPr/>
          <p:nvPr/>
        </p:nvSpPr>
        <p:spPr>
          <a:xfrm>
            <a:off x="6174261" y="1852482"/>
            <a:ext cx="5601728" cy="845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798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582B-210B-47FB-34D6-9DCA24BD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9" y="365125"/>
            <a:ext cx="12072551" cy="1325563"/>
          </a:xfrm>
        </p:spPr>
        <p:txBody>
          <a:bodyPr/>
          <a:lstStyle/>
          <a:p>
            <a:pPr algn="ctr"/>
            <a:r>
              <a:rPr lang="fr-FR" dirty="0"/>
              <a:t>OAuth2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previously</a:t>
            </a:r>
            <a:r>
              <a:rPr lang="fr-FR" dirty="0"/>
              <a:t> in Http Header "Location" 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passed</a:t>
            </a:r>
            <a:r>
              <a:rPr lang="fr-FR" dirty="0"/>
              <a:t> as URL param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95610-1CBF-00A7-1378-C974BD13F5D2}"/>
              </a:ext>
            </a:extLst>
          </p:cNvPr>
          <p:cNvSpPr txBox="1"/>
          <p:nvPr/>
        </p:nvSpPr>
        <p:spPr>
          <a:xfrm>
            <a:off x="2730844" y="2566179"/>
            <a:ext cx="83840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https://localhost:9000/login/oauth2/code/oidc</a:t>
            </a:r>
          </a:p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?</a:t>
            </a:r>
            <a:r>
              <a:rPr lang="fr-FR" sz="2400" b="1" i="0" dirty="0">
                <a:solidFill>
                  <a:srgbClr val="1F1F1F"/>
                </a:solidFill>
                <a:effectLst/>
                <a:latin typeface="system-ui"/>
              </a:rPr>
              <a:t>state</a:t>
            </a:r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=28Wsn3cSlrrZQzE6DkXKUcAAS5r573O5WLOJYA7IgSo%3D</a:t>
            </a:r>
          </a:p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400" b="1" i="0" dirty="0">
                <a:solidFill>
                  <a:srgbClr val="1F1F1F"/>
                </a:solidFill>
                <a:effectLst/>
                <a:latin typeface="system-ui"/>
              </a:rPr>
              <a:t>session_state</a:t>
            </a:r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=ee8ed899-0cce-4231-8f69-2d7777271789</a:t>
            </a:r>
          </a:p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400" b="1" i="0" dirty="0">
                <a:solidFill>
                  <a:srgbClr val="1F1F1F"/>
                </a:solidFill>
                <a:effectLst/>
                <a:latin typeface="system-ui"/>
              </a:rPr>
              <a:t>iss</a:t>
            </a:r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=http%3A%2F%2Flocalhost%3A9080%2Frealms%2Fjhipster</a:t>
            </a:r>
          </a:p>
          <a:p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&amp;</a:t>
            </a:r>
            <a:r>
              <a:rPr lang="fr-FR" sz="2400" b="1" i="0" dirty="0">
                <a:solidFill>
                  <a:srgbClr val="1F1F1F"/>
                </a:solidFill>
                <a:effectLst/>
                <a:latin typeface="system-ui"/>
              </a:rPr>
              <a:t>code</a:t>
            </a:r>
            <a:r>
              <a:rPr lang="fr-FR" sz="2400" b="0" i="0" dirty="0">
                <a:solidFill>
                  <a:srgbClr val="1F1F1F"/>
                </a:solidFill>
                <a:effectLst/>
                <a:latin typeface="system-ui"/>
              </a:rPr>
              <a:t>=5e507f09-0239-43d0-ae88-a0215c7a7bda.ee8ed899-0cce-4231-8f69-2d7777271789.6e8deddb-b4d6-4e2e-b389-b397d3f74fcd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7157F-3B95-F8F7-A158-7AC61FCD41BE}"/>
              </a:ext>
            </a:extLst>
          </p:cNvPr>
          <p:cNvSpPr txBox="1"/>
          <p:nvPr/>
        </p:nvSpPr>
        <p:spPr>
          <a:xfrm>
            <a:off x="523103" y="2566179"/>
            <a:ext cx="1861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dirty="0" err="1">
                <a:solidFill>
                  <a:srgbClr val="1F1F1F"/>
                </a:solidFill>
                <a:effectLst/>
                <a:latin typeface="system-ui"/>
              </a:rPr>
              <a:t>Request</a:t>
            </a:r>
            <a:r>
              <a:rPr lang="fr-FR" sz="2400" b="1" i="0" dirty="0">
                <a:solidFill>
                  <a:srgbClr val="1F1F1F"/>
                </a:solidFill>
                <a:effectLst/>
                <a:latin typeface="system-ui"/>
              </a:rPr>
              <a:t> URL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418701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F7AE-3C6F-4B76-20ED-DE196430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4" y="138323"/>
            <a:ext cx="11683314" cy="722270"/>
          </a:xfrm>
        </p:spPr>
        <p:txBody>
          <a:bodyPr/>
          <a:lstStyle/>
          <a:p>
            <a:pPr algn="ctr"/>
            <a:r>
              <a:rPr lang="fr-FR" dirty="0" err="1"/>
              <a:t>redirected</a:t>
            </a:r>
            <a:r>
              <a:rPr lang="fr-FR" dirty="0"/>
              <a:t> to "/", </a:t>
            </a:r>
            <a:r>
              <a:rPr lang="fr-FR" dirty="0" err="1"/>
              <a:t>with</a:t>
            </a:r>
            <a:r>
              <a:rPr lang="fr-FR" dirty="0"/>
              <a:t> COOKIE JSESSIONID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B9EE8-1F76-76D1-8E20-679B132B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3" y="1472852"/>
            <a:ext cx="11343353" cy="5246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286AE5-3E1D-100E-3BDD-26EB1B9300D8}"/>
              </a:ext>
            </a:extLst>
          </p:cNvPr>
          <p:cNvSpPr/>
          <p:nvPr/>
        </p:nvSpPr>
        <p:spPr>
          <a:xfrm>
            <a:off x="6254580" y="2006942"/>
            <a:ext cx="1499285" cy="655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68BC3A-5F18-17DB-265F-34A91F96C670}"/>
              </a:ext>
            </a:extLst>
          </p:cNvPr>
          <p:cNvSpPr/>
          <p:nvPr/>
        </p:nvSpPr>
        <p:spPr>
          <a:xfrm>
            <a:off x="412923" y="2155223"/>
            <a:ext cx="1045174" cy="266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AED3E-51D8-3F3F-5837-F85127D4F98D}"/>
              </a:ext>
            </a:extLst>
          </p:cNvPr>
          <p:cNvSpPr/>
          <p:nvPr/>
        </p:nvSpPr>
        <p:spPr>
          <a:xfrm>
            <a:off x="3770872" y="5225878"/>
            <a:ext cx="733166" cy="217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D1FFFE-27E1-E9DA-D677-550E668F3472}"/>
              </a:ext>
            </a:extLst>
          </p:cNvPr>
          <p:cNvSpPr/>
          <p:nvPr/>
        </p:nvSpPr>
        <p:spPr>
          <a:xfrm>
            <a:off x="6254580" y="6468762"/>
            <a:ext cx="3704966" cy="250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837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4FE91-A92A-A60C-8ACA-2A974661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61D9-4A9B-C30C-4C16-2E4A67D1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60389"/>
          </a:xfrm>
        </p:spPr>
        <p:txBody>
          <a:bodyPr/>
          <a:lstStyle/>
          <a:p>
            <a:pPr algn="ctr"/>
            <a:r>
              <a:rPr lang="fr-FR" dirty="0" err="1"/>
              <a:t>Different</a:t>
            </a:r>
            <a:r>
              <a:rPr lang="fr-FR" dirty="0"/>
              <a:t> Menu for 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 err="1"/>
              <a:t>Sub</a:t>
            </a:r>
            <a:r>
              <a:rPr lang="fr-FR" dirty="0"/>
              <a:t> Menu Item "Sessions"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44C91-195A-2A10-C3F3-5168DD78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18" y="2449070"/>
            <a:ext cx="2631285" cy="3292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BAA389-1C2F-6E61-0D79-22F77F242420}"/>
              </a:ext>
            </a:extLst>
          </p:cNvPr>
          <p:cNvSpPr txBox="1"/>
          <p:nvPr/>
        </p:nvSpPr>
        <p:spPr>
          <a:xfrm>
            <a:off x="6271054" y="1704428"/>
            <a:ext cx="2293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OAuth2</a:t>
            </a:r>
            <a:r>
              <a:rPr lang="fr-FR" sz="2400" dirty="0"/>
              <a:t>"  Mode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4A6CE-73BC-1FEF-EECB-6663ED2988E2}"/>
              </a:ext>
            </a:extLst>
          </p:cNvPr>
          <p:cNvSpPr txBox="1"/>
          <p:nvPr/>
        </p:nvSpPr>
        <p:spPr>
          <a:xfrm>
            <a:off x="2760073" y="1704428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/>
              <a:t>JWT</a:t>
            </a:r>
            <a:r>
              <a:rPr lang="fr-FR" sz="2400" dirty="0"/>
              <a:t>"  Mode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CAF97FC6-9628-EB08-6298-45DD754A418B}"/>
              </a:ext>
            </a:extLst>
          </p:cNvPr>
          <p:cNvSpPr/>
          <p:nvPr/>
        </p:nvSpPr>
        <p:spPr>
          <a:xfrm>
            <a:off x="5304138" y="1760435"/>
            <a:ext cx="815546" cy="3496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749BE1-D6D9-22DC-4BE4-BA9CD15E8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377" y="2438314"/>
            <a:ext cx="2008044" cy="1981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6A101C-1A44-41CD-E6D7-1298AEDC19E3}"/>
              </a:ext>
            </a:extLst>
          </p:cNvPr>
          <p:cNvSpPr/>
          <p:nvPr/>
        </p:nvSpPr>
        <p:spPr>
          <a:xfrm>
            <a:off x="7734898" y="2610131"/>
            <a:ext cx="241388" cy="327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BD9AC-AA2C-5D00-9DA8-824C64BD99DE}"/>
              </a:ext>
            </a:extLst>
          </p:cNvPr>
          <p:cNvSpPr/>
          <p:nvPr/>
        </p:nvSpPr>
        <p:spPr>
          <a:xfrm>
            <a:off x="6379773" y="3016813"/>
            <a:ext cx="1639761" cy="412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A0DD4-719E-11EA-EF43-419D52C6CAE6}"/>
              </a:ext>
            </a:extLst>
          </p:cNvPr>
          <p:cNvSpPr txBox="1"/>
          <p:nvPr/>
        </p:nvSpPr>
        <p:spPr>
          <a:xfrm>
            <a:off x="6462974" y="4007499"/>
            <a:ext cx="4890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MORE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webapp</a:t>
            </a:r>
            <a:endParaRPr lang="fr-FR" dirty="0"/>
          </a:p>
          <a:p>
            <a:r>
              <a:rPr lang="fr-FR" dirty="0"/>
              <a:t>=&gt; no more menu to </a:t>
            </a:r>
            <a:r>
              <a:rPr lang="fr-FR" dirty="0" err="1"/>
              <a:t>save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cf</a:t>
            </a:r>
            <a:r>
              <a:rPr lang="fr-FR" dirty="0"/>
              <a:t> OAuth2 app </a:t>
            </a:r>
            <a:r>
              <a:rPr lang="fr-FR" dirty="0" err="1"/>
              <a:t>instead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3925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291E-E352-2DDA-5498-1F1EF242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3254"/>
          </a:xfrm>
        </p:spPr>
        <p:txBody>
          <a:bodyPr/>
          <a:lstStyle/>
          <a:p>
            <a:pPr algn="ctr"/>
            <a:r>
              <a:rPr lang="fr-FR" dirty="0"/>
              <a:t>Click </a:t>
            </a:r>
            <a:r>
              <a:rPr lang="fr-FR" dirty="0" err="1"/>
              <a:t>Sign</a:t>
            </a:r>
            <a:r>
              <a:rPr lang="fr-FR" dirty="0"/>
              <a:t>-Out =&gt; 2 </a:t>
            </a:r>
            <a:r>
              <a:rPr lang="fr-FR" dirty="0" err="1"/>
              <a:t>Requests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028AE-15CF-8F77-7C66-89469387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44" y="2808594"/>
            <a:ext cx="8668501" cy="10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5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E1E4-7FD1-19A9-7E8D-C2460A59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5865"/>
          </a:xfrm>
        </p:spPr>
        <p:txBody>
          <a:bodyPr/>
          <a:lstStyle/>
          <a:p>
            <a:pPr algn="ctr"/>
            <a:r>
              <a:rPr lang="fr-FR" dirty="0"/>
              <a:t>Http POST /</a:t>
            </a:r>
            <a:r>
              <a:rPr lang="fr-FR" dirty="0" err="1"/>
              <a:t>logout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FAF6F-BF94-CF20-5742-5D676A31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865"/>
            <a:ext cx="10725663" cy="48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32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C409-B009-32EF-3100-8FC9E504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Redirected</a:t>
            </a:r>
            <a:r>
              <a:rPr lang="fr-FR" dirty="0"/>
              <a:t> "/"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17775-7F3C-90BC-42FD-4DC0A3D5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9" y="1104981"/>
            <a:ext cx="11552921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3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51A6-7344-FCE0-333B-86E4CF16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Authorisations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FD09A-2C8D-49FA-6AAA-1C2780528340}"/>
              </a:ext>
            </a:extLst>
          </p:cNvPr>
          <p:cNvSpPr txBox="1"/>
          <p:nvPr/>
        </p:nvSpPr>
        <p:spPr>
          <a:xfrm>
            <a:off x="3317790" y="2767280"/>
            <a:ext cx="7169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For </a:t>
            </a:r>
            <a:r>
              <a:rPr lang="fr-FR" sz="2000" dirty="0" err="1"/>
              <a:t>Authorization</a:t>
            </a:r>
            <a:r>
              <a:rPr lang="fr-FR" sz="2000" dirty="0"/>
              <a:t>  (ROLE_*)</a:t>
            </a:r>
          </a:p>
          <a:p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NO </a:t>
            </a:r>
            <a:r>
              <a:rPr lang="fr-FR" sz="2000" dirty="0" err="1"/>
              <a:t>difference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the </a:t>
            </a:r>
            <a:r>
              <a:rPr lang="fr-FR" sz="2000" dirty="0" err="1"/>
              <a:t>others</a:t>
            </a:r>
            <a:r>
              <a:rPr lang="fr-FR" sz="2000" dirty="0"/>
              <a:t> mode  JWT or Http </a:t>
            </a:r>
            <a:r>
              <a:rPr lang="fr-FR" sz="2000" dirty="0" err="1"/>
              <a:t>SEssion</a:t>
            </a:r>
            <a:r>
              <a:rPr lang="fr-FR" sz="2000" dirty="0"/>
              <a:t>.</a:t>
            </a:r>
          </a:p>
          <a:p>
            <a:endParaRPr lang="fr-FR" sz="2000" dirty="0"/>
          </a:p>
          <a:p>
            <a:r>
              <a:rPr lang="fr-FR" sz="2000" dirty="0" err="1"/>
              <a:t>Please</a:t>
            </a:r>
            <a:r>
              <a:rPr lang="fr-FR" sz="2000" dirty="0"/>
              <a:t>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previous</a:t>
            </a:r>
            <a:r>
              <a:rPr lang="fr-FR" sz="2000" dirty="0"/>
              <a:t> </a:t>
            </a:r>
            <a:r>
              <a:rPr lang="fr-FR" sz="2000" dirty="0" err="1"/>
              <a:t>detailed</a:t>
            </a:r>
            <a:r>
              <a:rPr lang="fr-FR" sz="2000" dirty="0"/>
              <a:t> document on JWT</a:t>
            </a:r>
          </a:p>
        </p:txBody>
      </p:sp>
    </p:spTree>
    <p:extLst>
      <p:ext uri="{BB962C8B-B14F-4D97-AF65-F5344CB8AC3E}">
        <p14:creationId xmlns:p14="http://schemas.microsoft.com/office/powerpoint/2010/main" val="327996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E043-298C-468E-FA0F-1FE8A52A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3" y="2561620"/>
            <a:ext cx="11126410" cy="1325563"/>
          </a:xfrm>
        </p:spPr>
        <p:txBody>
          <a:bodyPr/>
          <a:lstStyle/>
          <a:p>
            <a:r>
              <a:rPr lang="fr-FR" dirty="0"/>
              <a:t>Network &amp; Infrastructure </a:t>
            </a:r>
            <a:r>
              <a:rPr lang="fr-FR" dirty="0" err="1"/>
              <a:t>Deployments</a:t>
            </a:r>
            <a:r>
              <a:rPr lang="fr-FR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215989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F164873-B492-3257-2BA0-BE5C382E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8" y="864290"/>
            <a:ext cx="11209991" cy="4419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jhipster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322CD-303F-11DF-1CAE-6A1912B8804F}"/>
              </a:ext>
            </a:extLst>
          </p:cNvPr>
          <p:cNvSpPr txBox="1"/>
          <p:nvPr/>
        </p:nvSpPr>
        <p:spPr>
          <a:xfrm>
            <a:off x="838200" y="5284273"/>
            <a:ext cx="10774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prompted</a:t>
            </a:r>
            <a:r>
              <a:rPr lang="fr-FR" dirty="0"/>
              <a:t> for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  (</a:t>
            </a:r>
            <a:r>
              <a:rPr lang="fr-FR" dirty="0" err="1"/>
              <a:t>inferred</a:t>
            </a:r>
            <a:r>
              <a:rPr lang="fr-FR" dirty="0"/>
              <a:t> for </a:t>
            </a:r>
            <a:r>
              <a:rPr lang="fr-FR" dirty="0" err="1"/>
              <a:t>current</a:t>
            </a:r>
            <a:r>
              <a:rPr lang="fr-FR" dirty="0"/>
              <a:t> directory </a:t>
            </a:r>
            <a:r>
              <a:rPr lang="fr-FR" dirty="0" err="1"/>
              <a:t>name</a:t>
            </a:r>
            <a:r>
              <a:rPr lang="fr-FR" dirty="0"/>
              <a:t>) =&gt; change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as "</a:t>
            </a:r>
            <a:r>
              <a:rPr lang="fr-FR" dirty="0" err="1"/>
              <a:t>demo</a:t>
            </a:r>
            <a:r>
              <a:rPr lang="fr-FR" dirty="0"/>
              <a:t>"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 err="1"/>
              <a:t>instead</a:t>
            </a:r>
            <a:r>
              <a:rPr lang="fr-FR" dirty="0"/>
              <a:t> of "demo-oauth2"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6DE355-DAE3-0D64-14E5-8B5DE705CE34}"/>
              </a:ext>
            </a:extLst>
          </p:cNvPr>
          <p:cNvSpPr/>
          <p:nvPr/>
        </p:nvSpPr>
        <p:spPr>
          <a:xfrm>
            <a:off x="579568" y="5026378"/>
            <a:ext cx="5323407" cy="3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0923E-01AB-ADF6-E82A-0A24B62A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58" y="6122773"/>
            <a:ext cx="9715806" cy="5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3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A8A4D-57C1-2136-155F-397CF068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84" y="0"/>
            <a:ext cx="12054016" cy="1189749"/>
          </a:xfrm>
        </p:spPr>
        <p:txBody>
          <a:bodyPr/>
          <a:lstStyle/>
          <a:p>
            <a:pPr algn="ctr"/>
            <a:r>
              <a:rPr lang="fr-FR" dirty="0"/>
              <a:t>Servers + OAuth2 Servers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Statefull</a:t>
            </a:r>
            <a:r>
              <a:rPr lang="fr-FR" dirty="0"/>
              <a:t> for JESSIONID- Need </a:t>
            </a:r>
            <a:r>
              <a:rPr lang="fr-FR" dirty="0" err="1"/>
              <a:t>Database</a:t>
            </a:r>
            <a:r>
              <a:rPr lang="fr-FR" dirty="0"/>
              <a:t> 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2B5EBE-6F51-59B3-33C4-E93AA1547BCB}"/>
              </a:ext>
            </a:extLst>
          </p:cNvPr>
          <p:cNvSpPr/>
          <p:nvPr/>
        </p:nvSpPr>
        <p:spPr>
          <a:xfrm>
            <a:off x="4922917" y="3774990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91E90-B10A-AEF9-1231-5465DFC1D629}"/>
              </a:ext>
            </a:extLst>
          </p:cNvPr>
          <p:cNvSpPr/>
          <p:nvPr/>
        </p:nvSpPr>
        <p:spPr>
          <a:xfrm>
            <a:off x="5264002" y="4390450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A9C0-686E-3DC6-FE2B-0229496B088F}"/>
              </a:ext>
            </a:extLst>
          </p:cNvPr>
          <p:cNvSpPr/>
          <p:nvPr/>
        </p:nvSpPr>
        <p:spPr>
          <a:xfrm>
            <a:off x="5646716" y="5005910"/>
            <a:ext cx="682171" cy="517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1757BC2-E101-4FF0-7236-9F4A7655278B}"/>
              </a:ext>
            </a:extLst>
          </p:cNvPr>
          <p:cNvSpPr/>
          <p:nvPr/>
        </p:nvSpPr>
        <p:spPr>
          <a:xfrm>
            <a:off x="1297481" y="4336076"/>
            <a:ext cx="1465943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77A5215-2423-851A-4AC7-BAC212E4FFC3}"/>
              </a:ext>
            </a:extLst>
          </p:cNvPr>
          <p:cNvSpPr/>
          <p:nvPr/>
        </p:nvSpPr>
        <p:spPr>
          <a:xfrm flipH="1">
            <a:off x="2154589" y="4621129"/>
            <a:ext cx="573315" cy="28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4DA076-633D-7C75-A950-6712E007CDD4}"/>
              </a:ext>
            </a:extLst>
          </p:cNvPr>
          <p:cNvSpPr/>
          <p:nvPr/>
        </p:nvSpPr>
        <p:spPr>
          <a:xfrm rot="19260032">
            <a:off x="3468396" y="4302133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922B3A-C994-68EF-0CFD-D2A4F82ED5D6}"/>
              </a:ext>
            </a:extLst>
          </p:cNvPr>
          <p:cNvSpPr/>
          <p:nvPr/>
        </p:nvSpPr>
        <p:spPr>
          <a:xfrm rot="2665686">
            <a:off x="3468396" y="4631539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FE09226-0648-3610-E374-1B53AC97030A}"/>
              </a:ext>
            </a:extLst>
          </p:cNvPr>
          <p:cNvSpPr/>
          <p:nvPr/>
        </p:nvSpPr>
        <p:spPr>
          <a:xfrm>
            <a:off x="3531902" y="4476733"/>
            <a:ext cx="541332" cy="24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ED2D0-354C-B12E-8E1C-390B4D9CA338}"/>
              </a:ext>
            </a:extLst>
          </p:cNvPr>
          <p:cNvSpPr txBox="1"/>
          <p:nvPr/>
        </p:nvSpPr>
        <p:spPr>
          <a:xfrm>
            <a:off x="2960950" y="5035222"/>
            <a:ext cx="1871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LoadBalancer</a:t>
            </a:r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any</a:t>
            </a:r>
            <a:r>
              <a:rPr lang="fr-FR" sz="2400" dirty="0"/>
              <a:t> Server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2E8BDC-E875-FD50-D53C-0D9BCE8E8834}"/>
              </a:ext>
            </a:extLst>
          </p:cNvPr>
          <p:cNvSpPr/>
          <p:nvPr/>
        </p:nvSpPr>
        <p:spPr>
          <a:xfrm rot="1385850">
            <a:off x="5966081" y="4094062"/>
            <a:ext cx="1462577" cy="188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B08442-7466-1DFB-45C9-FC9CB1F18EAB}"/>
              </a:ext>
            </a:extLst>
          </p:cNvPr>
          <p:cNvSpPr/>
          <p:nvPr/>
        </p:nvSpPr>
        <p:spPr>
          <a:xfrm>
            <a:off x="6076549" y="4511702"/>
            <a:ext cx="1234518" cy="226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C7D64-12B3-CC97-9E32-684595FFA598}"/>
              </a:ext>
            </a:extLst>
          </p:cNvPr>
          <p:cNvSpPr/>
          <p:nvPr/>
        </p:nvSpPr>
        <p:spPr>
          <a:xfrm rot="19658094">
            <a:off x="6481429" y="4906312"/>
            <a:ext cx="995152" cy="171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5774643-5733-0B7D-ECE5-24862FFDCB42}"/>
              </a:ext>
            </a:extLst>
          </p:cNvPr>
          <p:cNvSpPr/>
          <p:nvPr/>
        </p:nvSpPr>
        <p:spPr>
          <a:xfrm>
            <a:off x="7674521" y="4214295"/>
            <a:ext cx="598196" cy="74681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E06CC-1AEF-6B79-6447-BDD5E6B69158}"/>
              </a:ext>
            </a:extLst>
          </p:cNvPr>
          <p:cNvSpPr txBox="1"/>
          <p:nvPr/>
        </p:nvSpPr>
        <p:spPr>
          <a:xfrm>
            <a:off x="4894843" y="5871519"/>
            <a:ext cx="3332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Statefull</a:t>
            </a:r>
            <a:r>
              <a:rPr lang="fr-FR" sz="2400" dirty="0"/>
              <a:t> </a:t>
            </a:r>
            <a:r>
              <a:rPr lang="fr-FR" sz="2400" dirty="0" err="1"/>
              <a:t>WebApp</a:t>
            </a:r>
            <a:r>
              <a:rPr lang="fr-FR" sz="2400" dirty="0"/>
              <a:t> servers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because</a:t>
            </a:r>
            <a:r>
              <a:rPr lang="fr-FR" sz="2400" dirty="0"/>
              <a:t> of JSESSIONID)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EB2872-7270-BB68-5A9E-7ADBB3C75081}"/>
              </a:ext>
            </a:extLst>
          </p:cNvPr>
          <p:cNvSpPr/>
          <p:nvPr/>
        </p:nvSpPr>
        <p:spPr>
          <a:xfrm>
            <a:off x="7067091" y="1549651"/>
            <a:ext cx="682171" cy="517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497B5ED-8786-3289-1729-7A392FBA65B9}"/>
              </a:ext>
            </a:extLst>
          </p:cNvPr>
          <p:cNvSpPr/>
          <p:nvPr/>
        </p:nvSpPr>
        <p:spPr>
          <a:xfrm rot="18986566">
            <a:off x="5298803" y="2696071"/>
            <a:ext cx="1465943" cy="28150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6E1E682-41E2-6D2F-F643-9249ABB5F0EF}"/>
              </a:ext>
            </a:extLst>
          </p:cNvPr>
          <p:cNvSpPr/>
          <p:nvPr/>
        </p:nvSpPr>
        <p:spPr>
          <a:xfrm rot="18986566" flipH="1">
            <a:off x="6195304" y="2579910"/>
            <a:ext cx="573315" cy="28150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EAF50D-03D1-A1C6-4B4F-08FB842A9E7C}"/>
              </a:ext>
            </a:extLst>
          </p:cNvPr>
          <p:cNvSpPr/>
          <p:nvPr/>
        </p:nvSpPr>
        <p:spPr>
          <a:xfrm>
            <a:off x="7219491" y="1702051"/>
            <a:ext cx="682171" cy="517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6B679C-4AD9-1230-B923-83FF9D7494D3}"/>
              </a:ext>
            </a:extLst>
          </p:cNvPr>
          <p:cNvSpPr txBox="1"/>
          <p:nvPr/>
        </p:nvSpPr>
        <p:spPr>
          <a:xfrm>
            <a:off x="7718217" y="2224239"/>
            <a:ext cx="2482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OAuth2 servers</a:t>
            </a:r>
          </a:p>
          <a:p>
            <a:r>
              <a:rPr lang="fr-FR" sz="2400" dirty="0"/>
              <a:t>(=&gt; OAuth2 </a:t>
            </a:r>
            <a:r>
              <a:rPr lang="fr-FR" sz="2400" dirty="0" err="1"/>
              <a:t>token</a:t>
            </a:r>
            <a:r>
              <a:rPr lang="fr-FR" sz="2400" dirty="0"/>
              <a:t>)</a:t>
            </a:r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32DD3360-078E-456E-833E-A61BBFC510E4}"/>
              </a:ext>
            </a:extLst>
          </p:cNvPr>
          <p:cNvSpPr/>
          <p:nvPr/>
        </p:nvSpPr>
        <p:spPr>
          <a:xfrm>
            <a:off x="8742685" y="1484240"/>
            <a:ext cx="598196" cy="746815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523529C-4C8A-92A5-4FD1-21A2572ED7F7}"/>
              </a:ext>
            </a:extLst>
          </p:cNvPr>
          <p:cNvSpPr/>
          <p:nvPr/>
        </p:nvSpPr>
        <p:spPr>
          <a:xfrm rot="1385850">
            <a:off x="8039524" y="1647471"/>
            <a:ext cx="477731" cy="16972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E3437F1-87E9-A092-8A6D-6630BAA4933A}"/>
              </a:ext>
            </a:extLst>
          </p:cNvPr>
          <p:cNvSpPr/>
          <p:nvPr/>
        </p:nvSpPr>
        <p:spPr>
          <a:xfrm rot="20215782">
            <a:off x="8100934" y="1922129"/>
            <a:ext cx="413112" cy="17288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6D0F152-21C7-5005-C462-C838FCDAEB78}"/>
              </a:ext>
            </a:extLst>
          </p:cNvPr>
          <p:cNvSpPr/>
          <p:nvPr/>
        </p:nvSpPr>
        <p:spPr>
          <a:xfrm rot="18282321" flipH="1">
            <a:off x="6757419" y="2879442"/>
            <a:ext cx="573315" cy="28150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72E677B-D429-6AD4-195A-BC3498718027}"/>
              </a:ext>
            </a:extLst>
          </p:cNvPr>
          <p:cNvSpPr/>
          <p:nvPr/>
        </p:nvSpPr>
        <p:spPr>
          <a:xfrm rot="18311460">
            <a:off x="5432860" y="3337076"/>
            <a:ext cx="2012937" cy="25557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BB78B16-DBAE-5AF3-0F56-0A492292EDCB}"/>
              </a:ext>
            </a:extLst>
          </p:cNvPr>
          <p:cNvSpPr/>
          <p:nvPr/>
        </p:nvSpPr>
        <p:spPr>
          <a:xfrm rot="17760308">
            <a:off x="5735757" y="3821938"/>
            <a:ext cx="2381235" cy="26428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B2FCFF3-3700-7892-876B-10BF9F7071AB}"/>
              </a:ext>
            </a:extLst>
          </p:cNvPr>
          <p:cNvSpPr/>
          <p:nvPr/>
        </p:nvSpPr>
        <p:spPr>
          <a:xfrm rot="17840783" flipH="1">
            <a:off x="7231168" y="3115323"/>
            <a:ext cx="573315" cy="28150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99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12F0-A8F1-30B8-4B53-71CBE501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41000-7C55-AF53-7207-36B986E83B0A}"/>
              </a:ext>
            </a:extLst>
          </p:cNvPr>
          <p:cNvSpPr txBox="1"/>
          <p:nvPr/>
        </p:nvSpPr>
        <p:spPr>
          <a:xfrm>
            <a:off x="2601097" y="2316892"/>
            <a:ext cx="79078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[1/4]:  </a:t>
            </a:r>
            <a:r>
              <a:rPr lang="fr-FR" sz="2400" dirty="0" err="1"/>
              <a:t>Debugging</a:t>
            </a:r>
            <a:r>
              <a:rPr lang="fr-FR" sz="2400" dirty="0"/>
              <a:t> "JWT" </a:t>
            </a:r>
            <a:r>
              <a:rPr lang="fr-FR" sz="2400" dirty="0" err="1"/>
              <a:t>security</a:t>
            </a:r>
            <a:r>
              <a:rPr lang="fr-FR" sz="2400" dirty="0"/>
              <a:t> mode</a:t>
            </a:r>
          </a:p>
          <a:p>
            <a:r>
              <a:rPr lang="fr-FR" sz="2400" dirty="0"/>
              <a:t>[2/4]:  </a:t>
            </a:r>
            <a:r>
              <a:rPr lang="fr-FR" sz="2400" dirty="0" err="1"/>
              <a:t>Debugging</a:t>
            </a:r>
            <a:r>
              <a:rPr lang="fr-FR" sz="2400" dirty="0"/>
              <a:t> </a:t>
            </a:r>
            <a:r>
              <a:rPr lang="fr-FR" sz="2400" dirty="0" err="1"/>
              <a:t>old</a:t>
            </a:r>
            <a:r>
              <a:rPr lang="fr-FR" sz="2400" dirty="0"/>
              <a:t>-style COOKIE "</a:t>
            </a:r>
            <a:r>
              <a:rPr lang="fr-FR" sz="2400" dirty="0" err="1"/>
              <a:t>jsessionId</a:t>
            </a:r>
            <a:r>
              <a:rPr lang="fr-FR" sz="2400" dirty="0"/>
              <a:t>" </a:t>
            </a:r>
            <a:r>
              <a:rPr lang="fr-FR" sz="2400" dirty="0" err="1"/>
              <a:t>security</a:t>
            </a:r>
            <a:r>
              <a:rPr lang="fr-FR" sz="2400" dirty="0"/>
              <a:t> mode</a:t>
            </a:r>
          </a:p>
          <a:p>
            <a:r>
              <a:rPr lang="fr-FR" sz="2400" dirty="0"/>
              <a:t>[3/4]:  </a:t>
            </a:r>
            <a:r>
              <a:rPr lang="fr-FR" sz="2400" dirty="0" err="1"/>
              <a:t>Debugging</a:t>
            </a:r>
            <a:r>
              <a:rPr lang="fr-FR" sz="2400" dirty="0"/>
              <a:t> "Basic </a:t>
            </a:r>
            <a:r>
              <a:rPr lang="fr-FR" sz="2400" dirty="0" err="1"/>
              <a:t>Auth</a:t>
            </a:r>
            <a:r>
              <a:rPr lang="fr-FR" sz="2400" dirty="0"/>
              <a:t>"</a:t>
            </a:r>
          </a:p>
          <a:p>
            <a:r>
              <a:rPr lang="fr-FR" sz="2400" dirty="0"/>
              <a:t>[4/4]  </a:t>
            </a:r>
            <a:r>
              <a:rPr lang="fr-FR" sz="2400" dirty="0" err="1"/>
              <a:t>Debugging</a:t>
            </a:r>
            <a:r>
              <a:rPr lang="fr-FR" sz="2400" dirty="0"/>
              <a:t> the  OAuth2  </a:t>
            </a:r>
            <a:r>
              <a:rPr lang="fr-FR" sz="2400" dirty="0" err="1"/>
              <a:t>security</a:t>
            </a:r>
            <a:r>
              <a:rPr lang="fr-FR" sz="2400" dirty="0"/>
              <a:t> mode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Security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difficult</a:t>
            </a:r>
            <a:r>
              <a:rPr lang="fr-FR" sz="2400" dirty="0"/>
              <a:t> &amp; sensitive -  </a:t>
            </a:r>
            <a:r>
              <a:rPr lang="fr-FR" sz="2400" dirty="0" err="1"/>
              <a:t>Leave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to experts.</a:t>
            </a:r>
          </a:p>
          <a:p>
            <a:endParaRPr lang="fr-FR" sz="2400" dirty="0"/>
          </a:p>
          <a:p>
            <a:r>
              <a:rPr lang="fr-FR" sz="2400" dirty="0"/>
              <a:t>Read code to </a:t>
            </a:r>
            <a:r>
              <a:rPr lang="fr-FR" sz="2400" dirty="0" err="1"/>
              <a:t>learn</a:t>
            </a:r>
            <a:r>
              <a:rPr lang="fr-FR" sz="2400" dirty="0"/>
              <a:t> in </a:t>
            </a:r>
            <a:r>
              <a:rPr lang="fr-FR" sz="2400" dirty="0" err="1"/>
              <a:t>JHipster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93835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9C83-696F-E173-2595-59EB09F6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A90-EF60-2BDB-45C0-94B2D9E6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7342"/>
            <a:ext cx="10515600" cy="871150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93F88-09B1-313B-E8B8-3036966D6CAD}"/>
              </a:ext>
            </a:extLst>
          </p:cNvPr>
          <p:cNvSpPr txBox="1"/>
          <p:nvPr/>
        </p:nvSpPr>
        <p:spPr>
          <a:xfrm>
            <a:off x="4232190" y="4448432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82720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DFE227-4450-830F-C6E5-3BF50777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4" y="3023988"/>
            <a:ext cx="11244858" cy="1887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8" y="0"/>
            <a:ext cx="11516498" cy="2384854"/>
          </a:xfrm>
        </p:spPr>
        <p:txBody>
          <a:bodyPr/>
          <a:lstStyle/>
          <a:p>
            <a:pPr algn="ctr"/>
            <a:r>
              <a:rPr lang="fr-FR" dirty="0"/>
              <a:t>on question "</a:t>
            </a:r>
            <a:r>
              <a:rPr lang="fr-FR" dirty="0" err="1"/>
              <a:t>Which</a:t>
            </a:r>
            <a:r>
              <a:rPr lang="fr-FR" dirty="0"/>
              <a:t> type of </a:t>
            </a:r>
            <a:r>
              <a:rPr lang="fr-FR" dirty="0" err="1"/>
              <a:t>authentication</a:t>
            </a:r>
            <a:r>
              <a:rPr lang="fr-FR" dirty="0"/>
              <a:t>.. ?"</a:t>
            </a:r>
            <a:br>
              <a:rPr lang="fr-FR" dirty="0"/>
            </a:br>
            <a:r>
              <a:rPr lang="fr-FR" dirty="0"/>
              <a:t>change </a:t>
            </a:r>
            <a:r>
              <a:rPr lang="fr-FR" dirty="0" err="1"/>
              <a:t>from</a:t>
            </a:r>
            <a:r>
              <a:rPr lang="fr-FR" dirty="0"/>
              <a:t> default </a:t>
            </a:r>
            <a:r>
              <a:rPr lang="fr-FR" dirty="0" err="1"/>
              <a:t>choice</a:t>
            </a:r>
            <a:r>
              <a:rPr lang="fr-FR" dirty="0"/>
              <a:t> #1</a:t>
            </a:r>
            <a:br>
              <a:rPr lang="fr-FR" dirty="0"/>
            </a:br>
            <a:r>
              <a:rPr lang="fr-FR" dirty="0"/>
              <a:t> to </a:t>
            </a:r>
            <a:r>
              <a:rPr lang="fr-FR" dirty="0" err="1"/>
              <a:t>choice</a:t>
            </a:r>
            <a:r>
              <a:rPr lang="fr-FR" dirty="0"/>
              <a:t> #2: OAuth2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89BBF-38FF-C934-BCE7-A26FB2548951}"/>
              </a:ext>
            </a:extLst>
          </p:cNvPr>
          <p:cNvSpPr/>
          <p:nvPr/>
        </p:nvSpPr>
        <p:spPr>
          <a:xfrm>
            <a:off x="500953" y="4460792"/>
            <a:ext cx="7426115" cy="260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5C834E-2B4E-2C0D-E4B0-DE129E23A1E2}"/>
              </a:ext>
            </a:extLst>
          </p:cNvPr>
          <p:cNvSpPr/>
          <p:nvPr/>
        </p:nvSpPr>
        <p:spPr>
          <a:xfrm>
            <a:off x="500954" y="4048546"/>
            <a:ext cx="5566424" cy="221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03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B335-7A1F-52BA-8BA0-B5A5F32A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51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Comparing</a:t>
            </a:r>
            <a:r>
              <a:rPr lang="fr-FR" dirty="0"/>
              <a:t> (</a:t>
            </a:r>
            <a:r>
              <a:rPr lang="fr-FR" dirty="0" err="1"/>
              <a:t>WinMerge</a:t>
            </a:r>
            <a:r>
              <a:rPr lang="fr-FR" dirty="0"/>
              <a:t>) </a:t>
            </a:r>
            <a:r>
              <a:rPr lang="fr-FR" dirty="0" err="1"/>
              <a:t>Generated</a:t>
            </a:r>
            <a:r>
              <a:rPr lang="fr-FR" dirty="0"/>
              <a:t> Apps</a:t>
            </a:r>
            <a:br>
              <a:rPr lang="fr-FR" dirty="0"/>
            </a:br>
            <a:r>
              <a:rPr lang="fr-FR" dirty="0"/>
              <a:t> JWT &lt;-&gt; OAuth2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001942-895A-5144-0E8F-CA4182A9D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97" y="1418034"/>
            <a:ext cx="7194598" cy="5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9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D808-CFD6-952C-DC94-97C76B1F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7650"/>
          </a:xfrm>
        </p:spPr>
        <p:txBody>
          <a:bodyPr/>
          <a:lstStyle/>
          <a:p>
            <a:pPr algn="ctr"/>
            <a:r>
              <a:rPr lang="fr-FR" dirty="0" err="1"/>
              <a:t>Differences</a:t>
            </a:r>
            <a:r>
              <a:rPr lang="fr-FR" dirty="0"/>
              <a:t>  JWT &lt;-&gt; OAuth2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58B4BB-D859-83AF-2E85-7321ACC3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40" y="753416"/>
            <a:ext cx="8746122" cy="60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7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8B76-88F5-8AF1-D1BB-408F2BF9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67095"/>
          </a:xfrm>
        </p:spPr>
        <p:txBody>
          <a:bodyPr/>
          <a:lstStyle/>
          <a:p>
            <a:pPr algn="ctr"/>
            <a:r>
              <a:rPr lang="fr-FR" dirty="0"/>
              <a:t>Files </a:t>
            </a:r>
            <a:r>
              <a:rPr lang="fr-FR" dirty="0" err="1"/>
              <a:t>Only</a:t>
            </a:r>
            <a:r>
              <a:rPr lang="fr-FR" dirty="0"/>
              <a:t> in "JWT" mode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9D9307-4EBC-5A35-D0DF-1157CFDB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07" y="908222"/>
            <a:ext cx="9441563" cy="59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7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75FA-438D-FF38-7B09-2276F4D3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2616"/>
          </a:xfrm>
        </p:spPr>
        <p:txBody>
          <a:bodyPr/>
          <a:lstStyle/>
          <a:p>
            <a:pPr algn="ctr"/>
            <a:r>
              <a:rPr lang="fr-FR" dirty="0"/>
              <a:t>Files </a:t>
            </a:r>
            <a:r>
              <a:rPr lang="fr-FR" dirty="0" err="1"/>
              <a:t>Only</a:t>
            </a:r>
            <a:r>
              <a:rPr lang="fr-FR" dirty="0"/>
              <a:t> in "OAuth2" Mode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6F0C9-9137-8033-3BC0-D5702475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8" y="1143849"/>
            <a:ext cx="9716342" cy="53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0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3415</TotalTime>
  <Words>864</Words>
  <Application>Microsoft Office PowerPoint</Application>
  <PresentationFormat>Widescreen</PresentationFormat>
  <Paragraphs>117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system-ui</vt:lpstr>
      <vt:lpstr>Office Theme</vt:lpstr>
      <vt:lpstr>Angular WebApp Security with OAuth2</vt:lpstr>
      <vt:lpstr>Comparison Only with the JWT Mode</vt:lpstr>
      <vt:lpstr>Step 1: re-generate ANOTHER Jhipster project with same name</vt:lpstr>
      <vt:lpstr>jhipster</vt:lpstr>
      <vt:lpstr>on question "Which type of authentication.. ?" change from default choice #1  to choice #2: OAuth2</vt:lpstr>
      <vt:lpstr>Comparing (WinMerge) Generated Apps  JWT &lt;-&gt; OAuth2</vt:lpstr>
      <vt:lpstr>Differences  JWT &lt;-&gt; OAuth2</vt:lpstr>
      <vt:lpstr>Files Only in "JWT" mode</vt:lpstr>
      <vt:lpstr>Files Only in "OAuth2" Mode</vt:lpstr>
      <vt:lpstr>Different Files  (maybe not for auth mode)</vt:lpstr>
      <vt:lpstr>Launching Backend:  mvn -Pdev,tls spring-boot:run ( instead of  mvn -Pdev spring-boot:run ) for https://  instead of http://</vt:lpstr>
      <vt:lpstr>Need to  Launch the OAuth2 Server https://jhipster.tech/security</vt:lpstr>
      <vt:lpstr>Starting Docker (Podman + Kubernetes)</vt:lpstr>
      <vt:lpstr>launched using Kubernetes + Port-Forward</vt:lpstr>
      <vt:lpstr>http://localhost:9080</vt:lpstr>
      <vt:lpstr>login admin/admin  .. check "realm"</vt:lpstr>
      <vt:lpstr>Create Realm - import   jhipster-realm.json</vt:lpstr>
      <vt:lpstr>JHipster Realm : users</vt:lpstr>
      <vt:lpstr>Now can restart backend</vt:lpstr>
      <vt:lpstr>Launching Frontend: ng serve --ssl  (instead  of  "ng serve")</vt:lpstr>
      <vt:lpstr>Home page: https://localhost:9000</vt:lpstr>
      <vt:lpstr>PowerPoint Presentation</vt:lpstr>
      <vt:lpstr>Http Request :  check Chrome "Preserve Logs"</vt:lpstr>
      <vt:lpstr>Request: Https GET "/oauth2/authorization/oidc"</vt:lpstr>
      <vt:lpstr>Notice Http Status 303  + Response Header "location"</vt:lpstr>
      <vt:lpstr>Comparison with "/login" page in JWT mode</vt:lpstr>
      <vt:lpstr>enter user-password  (from OAuth2 Realm)</vt:lpstr>
      <vt:lpstr>Home Page after logged-in  ... redirected back to WebApp</vt:lpstr>
      <vt:lpstr>Http POST /realms/jhipster/login-actions-authenticate</vt:lpstr>
      <vt:lpstr>entering back to WebApp ... OAuth2 token</vt:lpstr>
      <vt:lpstr>Another Request  GET /login/auth2/code/oidc</vt:lpstr>
      <vt:lpstr>OAuth2 token previously in Http Header "Location"  =&gt; now passed as URL param</vt:lpstr>
      <vt:lpstr>redirected to "/", with COOKIE JSESSIONID</vt:lpstr>
      <vt:lpstr>Different Menu for Account Sub Menu Item "Sessions"</vt:lpstr>
      <vt:lpstr>Click Sign-Out =&gt; 2 Requests</vt:lpstr>
      <vt:lpstr>Http POST /logout</vt:lpstr>
      <vt:lpstr>Redirected "/"</vt:lpstr>
      <vt:lpstr>Authorisations</vt:lpstr>
      <vt:lpstr>Network &amp; Infrastructure Deployments Options</vt:lpstr>
      <vt:lpstr>Servers + OAuth2 Servers  (Statefull for JESSIONID- Need Database )</vt:lpstr>
      <vt:lpstr>Take Away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Engineering Jhipster SpringBoot Security</dc:title>
  <dc:creator>arnaud.nauwynck@gmail.com</dc:creator>
  <cp:lastModifiedBy>NAUWYNCK Arnaud</cp:lastModifiedBy>
  <cp:revision>41</cp:revision>
  <dcterms:created xsi:type="dcterms:W3CDTF">2022-05-19T11:53:27Z</dcterms:created>
  <dcterms:modified xsi:type="dcterms:W3CDTF">2024-11-21T22:39:23Z</dcterms:modified>
</cp:coreProperties>
</file>